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9" r:id="rId3"/>
    <p:sldId id="310" r:id="rId4"/>
    <p:sldId id="313" r:id="rId5"/>
    <p:sldId id="314" r:id="rId6"/>
    <p:sldId id="257" r:id="rId7"/>
    <p:sldId id="317" r:id="rId8"/>
    <p:sldId id="319" r:id="rId9"/>
    <p:sldId id="271" r:id="rId10"/>
    <p:sldId id="288" r:id="rId11"/>
    <p:sldId id="278" r:id="rId12"/>
    <p:sldId id="318" r:id="rId13"/>
    <p:sldId id="297" r:id="rId14"/>
    <p:sldId id="300" r:id="rId15"/>
    <p:sldId id="265" r:id="rId16"/>
    <p:sldId id="316" r:id="rId17"/>
    <p:sldId id="308" r:id="rId18"/>
    <p:sldId id="262" r:id="rId19"/>
    <p:sldId id="315" r:id="rId20"/>
    <p:sldId id="311" r:id="rId21"/>
    <p:sldId id="312" r:id="rId22"/>
    <p:sldId id="274" r:id="rId2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47" cy="46172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3" y="1"/>
            <a:ext cx="3037147" cy="46172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pPr>
              <a:defRPr/>
            </a:pPr>
            <a:fld id="{0BC5547E-510A-4302-AA4C-C927E21AB8D0}" type="datetimeFigureOut">
              <a:rPr lang="en-US"/>
              <a:pPr>
                <a:defRPr/>
              </a:pPr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764"/>
            <a:ext cx="3037147" cy="46172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3" y="8772764"/>
            <a:ext cx="3037147" cy="46172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pPr>
              <a:defRPr/>
            </a:pPr>
            <a:fld id="{73DB221A-C039-44FD-A015-31AF530D7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68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147" cy="4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53" y="1"/>
            <a:ext cx="3037147" cy="4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80" y="4387176"/>
            <a:ext cx="5608640" cy="41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764"/>
            <a:ext cx="3037147" cy="46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53" y="8772764"/>
            <a:ext cx="3037147" cy="46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7280DE-FB91-4A97-9CD4-8C0855240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70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E11666A-8C91-448E-B3F8-2D0A676547D0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6979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172706F-8B09-443A-9917-B1559030D559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756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509C1E1-757A-49E9-A15B-59AA29744432}" type="slidenum">
              <a:rPr lang="en-US" smtClean="0">
                <a:latin typeface="Arial" charset="0"/>
              </a:rPr>
              <a:pPr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588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896B541-1E33-4551-9E54-95E65DBC320E}" type="slidenum">
              <a:rPr lang="en-US" smtClean="0">
                <a:latin typeface="Arial" charset="0"/>
              </a:rPr>
              <a:pPr/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7697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68152F5-34F9-4C31-BCBC-652462C2D5A5}" type="slidenum">
              <a:rPr lang="en-US" smtClean="0">
                <a:latin typeface="Arial" charset="0"/>
              </a:rPr>
              <a:pPr/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5332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5F500F7-ED82-4674-8424-5A6E895D1BE4}" type="slidenum">
              <a:rPr lang="en-US" smtClean="0">
                <a:latin typeface="Arial" charset="0"/>
              </a:rPr>
              <a:pPr/>
              <a:t>17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5334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0E26506-D839-4331-A653-5665ABDF6D1F}" type="slidenum">
              <a:rPr lang="en-US" smtClean="0">
                <a:latin typeface="Arial" charset="0"/>
              </a:rPr>
              <a:pPr/>
              <a:t>18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0723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192282-E335-444B-97DF-94618DF7F06D}" type="slidenum">
              <a:rPr lang="en-US" smtClean="0">
                <a:latin typeface="Arial" charset="0"/>
              </a:rPr>
              <a:pPr/>
              <a:t>22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861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23BBE-0E1B-46AA-862E-D31EF043F6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4906F-FECA-4C92-8D3D-ACD43AED9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2CC1-3E34-4E74-A541-1B03AFC06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21ABA-A682-44CF-9547-151FF6A2EE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10039-C1F6-4087-81CC-F2AFFB4AA7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73BA-6F49-4D51-97F9-E0BEE79039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37A43-4939-4DEF-9DC6-07EBD94A1D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8A8E-8524-485C-AFA9-1E6B57674A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52DF-FCD8-4CEE-8977-3612EC3A33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2F37F-9AB9-4D82-A3E1-56F109F09A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E4E6B0-7CE1-44E1-BEEE-DE8CB1FBFB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184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Georgetown School Committee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05200"/>
            <a:ext cx="6032500" cy="167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School year 2016-2017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Public Meeting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May 17, 2016</a:t>
            </a: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1E57955-FD15-405D-B74B-819B959CDC8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870700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Federal Funds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772400" cy="4800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u="sng" dirty="0" smtClean="0"/>
              <a:t>Estimated for FY 17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u="sng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 dirty="0" smtClean="0"/>
              <a:t>Title IA Targeted Funds		$ 12,010	Title IA Ed Tech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Local Entitlement Special Ed.		 $ 24,909	Occupational &amp; Physical Therapy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Local Entitlement Pre-School		$       583	used toward Pre-K Supplies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	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Title IIA Improving Teacher Quality 	$   4,754  </a:t>
            </a:r>
            <a:r>
              <a:rPr lang="en-US" sz="1400" dirty="0" smtClean="0"/>
              <a:t>Conference, Travel &amp; Workshops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		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REAP Small Schools		$</a:t>
            </a:r>
            <a:r>
              <a:rPr lang="en-US" sz="1600" u="sng" dirty="0" smtClean="0"/>
              <a:t>  9,876 </a:t>
            </a:r>
            <a:r>
              <a:rPr lang="en-US" sz="1600" dirty="0" smtClean="0"/>
              <a:t>  STEM Supplies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/>
              <a:t>Total Federal Funds:		$ 52,132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9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1E38E9B-7836-49C5-B0C9-D8D10020685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Town Assessment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4235489"/>
              </p:ext>
            </p:extLst>
          </p:nvPr>
        </p:nvGraphicFramePr>
        <p:xfrm>
          <a:off x="457200" y="1600200"/>
          <a:ext cx="8229600" cy="337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1"/>
                <a:gridCol w="259882"/>
                <a:gridCol w="2512193"/>
                <a:gridCol w="519764"/>
                <a:gridCol w="346510"/>
                <a:gridCol w="2945330"/>
              </a:tblGrid>
              <a:tr h="638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3951" marR="103951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School Year   </a:t>
                      </a:r>
                    </a:p>
                    <a:p>
                      <a:pPr algn="r"/>
                      <a:r>
                        <a:rPr lang="en-US" sz="2400" dirty="0" smtClean="0"/>
                        <a:t>2015-16</a:t>
                      </a:r>
                      <a:endParaRPr lang="en-US" sz="2400" dirty="0"/>
                    </a:p>
                  </a:txBody>
                  <a:tcPr marL="103951" marR="10395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103951" marR="103951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School Year   </a:t>
                      </a:r>
                    </a:p>
                    <a:p>
                      <a:pPr algn="r"/>
                      <a:r>
                        <a:rPr lang="en-US" sz="2400" dirty="0" smtClean="0"/>
                        <a:t>2016-17</a:t>
                      </a:r>
                      <a:endParaRPr lang="en-US" sz="2400" dirty="0"/>
                    </a:p>
                  </a:txBody>
                  <a:tcPr marL="103951" marR="10395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Expenses</a:t>
                      </a:r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$2,203,033</a:t>
                      </a:r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$2,382,506</a:t>
                      </a:r>
                      <a:endParaRPr lang="en-US" sz="2400" dirty="0"/>
                    </a:p>
                  </a:txBody>
                  <a:tcPr marL="103951" marR="103951" anchor="ctr"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Revenue</a:t>
                      </a:r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/>
                        <a:t>$-208,202</a:t>
                      </a:r>
                      <a:endParaRPr lang="en-US" sz="2400" u="sng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u="sng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u="sng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u="sng" dirty="0" smtClean="0"/>
                        <a:t>$-230,826</a:t>
                      </a:r>
                      <a:endParaRPr lang="en-US" sz="2400" u="sng" dirty="0"/>
                    </a:p>
                  </a:txBody>
                  <a:tcPr marL="103951" marR="103951" anchor="ctr"/>
                </a:tc>
              </a:tr>
              <a:tr h="63817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103951" marR="103951" anchor="ctr"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$1,994,831</a:t>
                      </a:r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3951" marR="1039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$2,151,680</a:t>
                      </a:r>
                      <a:endParaRPr lang="en-US" sz="2400" dirty="0"/>
                    </a:p>
                  </a:txBody>
                  <a:tcPr marL="103951" marR="103951" anchor="ctr"/>
                </a:tc>
              </a:tr>
            </a:tbl>
          </a:graphicData>
        </a:graphic>
      </p:graphicFrame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1E38E9B-7836-49C5-B0C9-D8D10020685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354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Increase of $156,849 or 7.9%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187468"/>
              </p:ext>
            </p:extLst>
          </p:nvPr>
        </p:nvGraphicFramePr>
        <p:xfrm>
          <a:off x="2209800" y="533400"/>
          <a:ext cx="4267199" cy="5965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362"/>
                <a:gridCol w="610611"/>
                <a:gridCol w="113273"/>
                <a:gridCol w="610611"/>
                <a:gridCol w="99115"/>
                <a:gridCol w="821227"/>
              </a:tblGrid>
              <a:tr h="17070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REGULAR INSTRUCTION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sng" strike="noStrike">
                          <a:effectLst/>
                        </a:rPr>
                        <a:t> 2015-2016 </a:t>
                      </a:r>
                      <a:endParaRPr lang="en-US" sz="7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sng" strike="noStrike">
                          <a:effectLst/>
                        </a:rPr>
                        <a:t> 2016-2017 </a:t>
                      </a:r>
                      <a:endParaRPr lang="en-US" sz="7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sng" strike="noStrike">
                          <a:effectLst/>
                        </a:rPr>
                        <a:t>Increase/Decrease</a:t>
                      </a:r>
                      <a:endParaRPr lang="en-US" sz="5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PK Instruction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37,163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40,902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3,739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K-2 Instruction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270,878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264,230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(6,648)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3-6 Instruction Programs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391,395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410,721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19,326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Gifted &amp; Talented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3,009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3,140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131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Grades 7-8 Tuition 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203,149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162,578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(40,571)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Grade 9-12 Tuition &amp; Ins. Value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227,168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340,498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113,330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Total Regular Instruction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1,132,762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1,222,068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89,306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SPECIAL EDUCATION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Grade 2-6 Tuition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52,576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97,576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45,000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Grades 7-8 Tuition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Grades 9-12 Tuition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4,700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4,700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All other instruction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220,625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244,923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24,298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Administration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20,283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24,437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4,154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08116"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Total Special Education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293,484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371,636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78,152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08116">
                <a:tc>
                  <a:txBody>
                    <a:bodyPr/>
                    <a:lstStyle/>
                    <a:p>
                      <a:pPr algn="r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OTHER INSTRUCTION/SUMMER SCHOOL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Extra Curricular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6,814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6,814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  (0)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STUDENT/STAFF SUPPORT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sng" strike="noStrike">
                          <a:effectLst/>
                        </a:rPr>
                        <a:t>Student Support Services:</a:t>
                      </a:r>
                      <a:endParaRPr lang="en-US" sz="500" b="1" i="0" u="sng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Guidance Services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49,809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52,184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2,375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Health Services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9,785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10,017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232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Instructional Technology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63,545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52,399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(11,146)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sng" strike="noStrike">
                          <a:effectLst/>
                        </a:rPr>
                        <a:t>Staff Support Services</a:t>
                      </a:r>
                      <a:endParaRPr lang="en-US" sz="500" b="1" i="0" u="sng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Improvement of Instruction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7,000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5,000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(2,000)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Library Services</a:t>
                      </a:r>
                      <a:endParaRPr lang="en-US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41,845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43,149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1,304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Student Assessment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1,000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1,000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Total Student/Staff Support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172,984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163,750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(9,234)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SYSTEM ADMINISTRATION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Superintendent's Office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59,851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72,504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12,653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School Committee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12,338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12,338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    - 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3807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380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Total System Administration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72,189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84,842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12,653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SCHOOL ADMINISTRATION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Principal's Office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160,022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163,659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3,637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TRANSPORTATION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147,600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183,600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36,000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FACILITIES/PLANT OPERATION/MAINT.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168,678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149,637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(19,041)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</a:tr>
              <a:tr h="1194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DEBT SERVICE &amp; OTHER COMMITMENTS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Debt Service Payments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10,000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10,000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          -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3087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</a:rPr>
                        <a:t>ALL OTHER/SCHOOL LUNCH</a:t>
                      </a:r>
                      <a:endParaRPr lang="en-US" sz="600" b="1" i="0" u="sng" strike="noStrike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School Nutrition Expenditures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38,500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26,500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               (12,000)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ctr"/>
                </a:tc>
              </a:tr>
              <a:tr h="9807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  <a:tr h="113807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2,203,033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         2,382,506 </a:t>
                      </a:r>
                      <a:endParaRPr lang="en-US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                        179,473 </a:t>
                      </a:r>
                      <a:endParaRPr lang="en-US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94" marR="4694" marT="46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08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982975"/>
              </p:ext>
            </p:extLst>
          </p:nvPr>
        </p:nvGraphicFramePr>
        <p:xfrm>
          <a:off x="838200" y="1447800"/>
          <a:ext cx="7696200" cy="454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437"/>
                <a:gridCol w="1007254"/>
                <a:gridCol w="1153942"/>
                <a:gridCol w="801890"/>
                <a:gridCol w="303154"/>
                <a:gridCol w="733437"/>
                <a:gridCol w="1007254"/>
                <a:gridCol w="1153942"/>
                <a:gridCol w="801890"/>
              </a:tblGrid>
              <a:tr h="274677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2015-2016 Actual Enrollment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2016-2017 </a:t>
                      </a:r>
                      <a:r>
                        <a:rPr lang="en-US" sz="1600" b="1" u="none" strike="noStrike" dirty="0">
                          <a:effectLst/>
                        </a:rPr>
                        <a:t>Projected Enrollment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03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Grade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Arrowsic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Georgetown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Grade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Arrowsic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Georgetown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Pre-K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Pre-K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52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28" marR="7228" marT="722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Georgetown Central School</a:t>
            </a:r>
            <a:br>
              <a:rPr lang="en-US" dirty="0" smtClean="0"/>
            </a:br>
            <a:r>
              <a:rPr lang="en-US" dirty="0" smtClean="0"/>
              <a:t>Enrollment FY 2015 – FY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01000" y="104001"/>
            <a:ext cx="344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D925837-1350-468D-88BB-25EAF70F8D0A}" type="slidenum">
              <a:rPr lang="en-US" sz="1400"/>
              <a:pPr/>
              <a:t>13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214316"/>
              </p:ext>
            </p:extLst>
          </p:nvPr>
        </p:nvGraphicFramePr>
        <p:xfrm>
          <a:off x="457200" y="381000"/>
          <a:ext cx="8382004" cy="550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278"/>
                <a:gridCol w="119743"/>
                <a:gridCol w="354000"/>
                <a:gridCol w="189048"/>
                <a:gridCol w="335962"/>
                <a:gridCol w="207087"/>
                <a:gridCol w="317923"/>
                <a:gridCol w="225125"/>
                <a:gridCol w="299885"/>
                <a:gridCol w="243164"/>
                <a:gridCol w="131843"/>
                <a:gridCol w="409310"/>
                <a:gridCol w="410417"/>
                <a:gridCol w="217093"/>
                <a:gridCol w="578915"/>
                <a:gridCol w="506550"/>
                <a:gridCol w="140630"/>
                <a:gridCol w="418977"/>
                <a:gridCol w="124071"/>
                <a:gridCol w="543048"/>
                <a:gridCol w="581751"/>
                <a:gridCol w="401161"/>
                <a:gridCol w="431974"/>
                <a:gridCol w="543049"/>
              </a:tblGrid>
              <a:tr h="489545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Georgetown Central Elementary School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534"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Grades 7 - 12 Enrollment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661"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2015-2016 </a:t>
                      </a:r>
                      <a:r>
                        <a:rPr lang="en-US" sz="1400" u="none" strike="noStrike" dirty="0">
                          <a:effectLst/>
                        </a:rPr>
                        <a:t>Actual Enrollment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2016-2017 </a:t>
                      </a:r>
                      <a:r>
                        <a:rPr lang="en-US" sz="1400" u="none" strike="noStrike" dirty="0">
                          <a:effectLst/>
                        </a:rPr>
                        <a:t>Projected Enrollment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Grade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RSU 1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Bruns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 smtClean="0">
                          <a:effectLst/>
                        </a:rPr>
                        <a:t>MSSM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Lincoln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sng" strike="noStrike" kern="1200" dirty="0" smtClean="0">
                          <a:effectLst/>
                        </a:rPr>
                        <a:t>NYA</a:t>
                      </a:r>
                      <a:endParaRPr kumimoji="0" lang="en-US" sz="11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0" i="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CTL</a:t>
                      </a:r>
                      <a:endParaRPr kumimoji="0" lang="en-US" sz="11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 dirty="0">
                          <a:effectLst/>
                        </a:rPr>
                        <a:t>Total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Grade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RSU 1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200" u="sng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Bruns</a:t>
                      </a:r>
                      <a:r>
                        <a:rPr kumimoji="0" lang="en-US" sz="1200" u="sng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u="sng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 smtClean="0">
                          <a:effectLst/>
                        </a:rPr>
                        <a:t>MSSM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Lincoln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sng" strike="noStrike" kern="1200" dirty="0" smtClean="0">
                          <a:effectLst/>
                        </a:rPr>
                        <a:t>NYA</a:t>
                      </a:r>
                      <a:endParaRPr kumimoji="0" lang="en-US" sz="12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2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CTL</a:t>
                      </a: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Total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2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82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2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6</a:t>
                      </a:r>
                      <a:endParaRPr lang="en-US" sz="1200" b="1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b"/>
                </a:tc>
              </a:tr>
              <a:tr h="36053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</a:tr>
              <a:tr h="37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u="none" strike="noStrike" kern="1200" dirty="0" smtClean="0">
                          <a:effectLst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53</a:t>
                      </a:r>
                    </a:p>
                  </a:txBody>
                  <a:tcPr marL="8305" marR="8305" marT="8305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01000" y="76200"/>
            <a:ext cx="348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D925837-1350-468D-88BB-25EAF70F8D0A}" type="slidenum">
              <a:rPr lang="en-US" sz="1200"/>
              <a:pPr/>
              <a:t>14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Budgeted Tuition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18288"/>
            <a:ext cx="6858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149A39A-C8C7-446A-9E4D-E230E1B1A0DE}" type="slidenum">
              <a:rPr lang="en-US" smtClean="0"/>
              <a:pPr/>
              <a:t>15</a:t>
            </a:fld>
            <a:endParaRPr lang="en-US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0927406"/>
              </p:ext>
            </p:extLst>
          </p:nvPr>
        </p:nvGraphicFramePr>
        <p:xfrm>
          <a:off x="443883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181100"/>
                <a:gridCol w="1219200"/>
                <a:gridCol w="457200"/>
                <a:gridCol w="1219200"/>
                <a:gridCol w="1295400"/>
                <a:gridCol w="8001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2015-2016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2016-2017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Increase/</a:t>
                      </a:r>
                    </a:p>
                    <a:p>
                      <a:pPr algn="ctr"/>
                      <a:r>
                        <a:rPr lang="en-US" sz="1200" dirty="0" smtClean="0"/>
                        <a:t>(Decrease)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23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$203,149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$162,578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$(</a:t>
                      </a:r>
                      <a:r>
                        <a:rPr lang="en-US" sz="1400" dirty="0" smtClean="0"/>
                        <a:t>40,571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798513" algn="l"/>
                        </a:tabLst>
                      </a:pPr>
                      <a:r>
                        <a:rPr lang="en-US" sz="1400" baseline="0" dirty="0" smtClean="0"/>
                        <a:t>22 students + 2 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$227,168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students + 2 reserve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$340,498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400" dirty="0" smtClean="0"/>
                        <a:t>113,330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$430,317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$503,076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$72,759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Cost by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7-8</a:t>
            </a:r>
          </a:p>
          <a:p>
            <a:pPr lvl="1"/>
            <a:r>
              <a:rPr lang="en-US" dirty="0" smtClean="0"/>
              <a:t>RSU 1			$9,023.12	x 16	$ 144,369.92</a:t>
            </a:r>
          </a:p>
          <a:p>
            <a:pPr lvl="1"/>
            <a:r>
              <a:rPr lang="en-US" sz="1600" dirty="0" smtClean="0"/>
              <a:t>Center for Teaching &amp; Learning</a:t>
            </a:r>
            <a:r>
              <a:rPr lang="en-US" dirty="0" smtClean="0"/>
              <a:t>	$8,626.01	x   1	$     8,626.01</a:t>
            </a:r>
          </a:p>
          <a:p>
            <a:pPr lvl="1"/>
            <a:r>
              <a:rPr lang="en-US" dirty="0" smtClean="0"/>
              <a:t>Brunswick Jr High School	$9,581.71	x   1	$     9,581.71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marL="274320" lvl="1" indent="0">
              <a:buNone/>
            </a:pPr>
            <a:r>
              <a:rPr lang="en-US" dirty="0" smtClean="0"/>
              <a:t>Total						   18	$ 162,577.64</a:t>
            </a:r>
          </a:p>
          <a:p>
            <a:pPr marL="274320" lvl="1" indent="0">
              <a:buNone/>
            </a:pPr>
            <a:endParaRPr lang="en-US" sz="1100" dirty="0"/>
          </a:p>
          <a:p>
            <a:r>
              <a:rPr lang="en-US" dirty="0" smtClean="0"/>
              <a:t>9-12</a:t>
            </a:r>
            <a:endParaRPr lang="en-US" dirty="0"/>
          </a:p>
          <a:p>
            <a:pPr lvl="1"/>
            <a:r>
              <a:rPr lang="en-US" dirty="0"/>
              <a:t>RSU 1			</a:t>
            </a:r>
            <a:r>
              <a:rPr lang="en-US" dirty="0" smtClean="0"/>
              <a:t>$  8,990.05</a:t>
            </a:r>
            <a:r>
              <a:rPr lang="en-US" dirty="0"/>
              <a:t>	x </a:t>
            </a:r>
            <a:r>
              <a:rPr lang="en-US" dirty="0" smtClean="0"/>
              <a:t>31</a:t>
            </a:r>
            <a:r>
              <a:rPr lang="en-US" dirty="0"/>
              <a:t>	$ </a:t>
            </a:r>
            <a:r>
              <a:rPr lang="en-US" dirty="0" smtClean="0"/>
              <a:t> 278,691.55</a:t>
            </a:r>
          </a:p>
          <a:p>
            <a:pPr lvl="1"/>
            <a:r>
              <a:rPr lang="en-US" sz="1600" dirty="0" smtClean="0"/>
              <a:t>North Yarmouth Academy</a:t>
            </a:r>
            <a:r>
              <a:rPr lang="en-US" dirty="0" smtClean="0"/>
              <a:t>	$ 11,275.80	x   2	$    22,551.60</a:t>
            </a:r>
          </a:p>
          <a:p>
            <a:pPr lvl="1"/>
            <a:r>
              <a:rPr lang="en-US" dirty="0" smtClean="0"/>
              <a:t>Brunswick High School</a:t>
            </a:r>
            <a:r>
              <a:rPr lang="en-US" dirty="0"/>
              <a:t>	</a:t>
            </a:r>
            <a:r>
              <a:rPr lang="en-US" dirty="0" smtClean="0"/>
              <a:t>$10,637.55</a:t>
            </a:r>
            <a:r>
              <a:rPr lang="en-US" dirty="0"/>
              <a:t>	x   </a:t>
            </a:r>
            <a:r>
              <a:rPr lang="en-US" dirty="0" smtClean="0"/>
              <a:t>1</a:t>
            </a:r>
            <a:r>
              <a:rPr lang="en-US" dirty="0"/>
              <a:t>	$    </a:t>
            </a:r>
            <a:r>
              <a:rPr lang="en-US" dirty="0" smtClean="0"/>
              <a:t>10,637.55</a:t>
            </a:r>
          </a:p>
          <a:p>
            <a:pPr lvl="1"/>
            <a:r>
              <a:rPr lang="en-US" sz="1600" dirty="0" smtClean="0"/>
              <a:t>ME School of </a:t>
            </a:r>
            <a:r>
              <a:rPr lang="en-US" sz="1600" dirty="0" err="1" smtClean="0"/>
              <a:t>Sci</a:t>
            </a:r>
            <a:r>
              <a:rPr lang="en-US" sz="1600" dirty="0" smtClean="0"/>
              <a:t> &amp; Math</a:t>
            </a:r>
            <a:r>
              <a:rPr lang="en-US" sz="1400" dirty="0" smtClean="0"/>
              <a:t>		</a:t>
            </a:r>
            <a:r>
              <a:rPr lang="en-US" sz="2000" dirty="0" smtClean="0"/>
              <a:t>$10,637.55	x   1	$    10,637.55</a:t>
            </a:r>
          </a:p>
          <a:p>
            <a:pPr lvl="1"/>
            <a:r>
              <a:rPr lang="en-US" dirty="0" smtClean="0"/>
              <a:t>Reserve			$  8,990.05	x   2	$    17,980.10</a:t>
            </a:r>
            <a:endParaRPr lang="en-US" sz="2000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Total						</a:t>
            </a:r>
            <a:r>
              <a:rPr lang="en-US" dirty="0" smtClean="0"/>
              <a:t>    37</a:t>
            </a:r>
            <a:r>
              <a:rPr lang="en-US" dirty="0"/>
              <a:t>	$ </a:t>
            </a:r>
            <a:r>
              <a:rPr lang="en-US" dirty="0" smtClean="0"/>
              <a:t> 340,498.35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7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2880"/>
            <a:ext cx="6870700" cy="1036320"/>
          </a:xfrm>
        </p:spPr>
        <p:txBody>
          <a:bodyPr anchor="ctr"/>
          <a:lstStyle/>
          <a:p>
            <a:pPr algn="ctr" eaLnBrk="1" hangingPunct="1"/>
            <a:r>
              <a:rPr lang="en-US" dirty="0" smtClean="0"/>
              <a:t>Staffing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8577435"/>
              </p:ext>
            </p:extLst>
          </p:nvPr>
        </p:nvGraphicFramePr>
        <p:xfrm>
          <a:off x="1066800" y="990600"/>
          <a:ext cx="6934200" cy="5486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35217"/>
                <a:gridCol w="1879085"/>
                <a:gridCol w="1759949"/>
                <a:gridCol w="1759949"/>
              </a:tblGrid>
              <a:tr h="37695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Staff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0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Principal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 Carlson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$86,714.00</a:t>
                      </a: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Four-year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Mindy </a:t>
                      </a:r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Kebles</a:t>
                      </a:r>
                      <a:endParaRPr lang="en-US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.5 FTE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$19,800.00</a:t>
                      </a: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Kindergarten Teacher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Laurie Martin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$53,692.00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First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Beth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Saufler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$71,816.00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Second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</a:t>
                      </a:r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Morissette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$70,617.00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Third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Marcie Look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$58,117.00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Fourth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Ayers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$70,617.00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Fifth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Cindy Irving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$68,600.00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Sixth Grade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Guethle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$38,692.00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Special Education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 Farnsworth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$70,617.00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93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Library/Tech Integrator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Megan Fuller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$52,117.00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5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Music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Jill Palmer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.4 FTE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$22,440.00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Karen Wolfe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.4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$27,440.00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P.E.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Peter McDaniel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.2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$9,420.00</a:t>
                      </a: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Debra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Thibodeau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.8 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$48,652.80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18288"/>
            <a:ext cx="6858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3A2BB1-1332-4CAA-81E0-E9665B8FE55E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634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347472"/>
            <a:ext cx="6870700" cy="795528"/>
          </a:xfrm>
        </p:spPr>
        <p:txBody>
          <a:bodyPr anchor="t"/>
          <a:lstStyle/>
          <a:p>
            <a:pPr algn="ctr" eaLnBrk="1" hangingPunct="1"/>
            <a:r>
              <a:rPr lang="en-US" dirty="0" smtClean="0"/>
              <a:t>Support Staff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818124"/>
              </p:ext>
            </p:extLst>
          </p:nvPr>
        </p:nvGraphicFramePr>
        <p:xfrm>
          <a:off x="715393" y="1072976"/>
          <a:ext cx="8000999" cy="3129496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066800"/>
                <a:gridCol w="2637366"/>
                <a:gridCol w="1858434"/>
                <a:gridCol w="2438399"/>
              </a:tblGrid>
              <a:tr h="3542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Proposed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Secretary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Leslie McMahan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 full time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$31,899.56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0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Custodian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Donovan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 full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$39,520.00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Custodian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David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Knauber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half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$16,235.18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Nurse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Stephanie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Pruzansky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 day / week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$9,298.80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Ed Tech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Karen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Hasenfus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-Barabe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 full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$19,918.02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42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 Tech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Kathy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Cecero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full time*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$20,466.06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54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Cook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Nancy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Cressey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 full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$24,086.24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22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.5 of this position paid by another district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6096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C6211FE-B893-4150-9CDA-DC3B920613ED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6096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762001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Integrating technology engages our students and teaches problem solving and critical thinking skills necessary for 21</a:t>
            </a:r>
            <a:r>
              <a:rPr lang="en-US" sz="2400" baseline="30000" dirty="0" smtClean="0">
                <a:latin typeface="Arial"/>
                <a:cs typeface="Arial"/>
              </a:rPr>
              <a:t>st</a:t>
            </a:r>
            <a:r>
              <a:rPr lang="en-US" sz="2400" dirty="0" smtClean="0">
                <a:latin typeface="Arial"/>
                <a:cs typeface="Arial"/>
              </a:rPr>
              <a:t> century learning. Technology allows for making global connections for students to learn through others.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 descr="robo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800" y="3505200"/>
            <a:ext cx="3810000" cy="2857500"/>
          </a:xfrm>
          <a:prstGeom prst="rect">
            <a:avLst/>
          </a:prstGeom>
        </p:spPr>
      </p:pic>
      <p:pic>
        <p:nvPicPr>
          <p:cNvPr id="9" name="Picture 8" descr="robot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6400" y="990600"/>
            <a:ext cx="2743200" cy="2057400"/>
          </a:xfrm>
          <a:prstGeom prst="rect">
            <a:avLst/>
          </a:prstGeom>
        </p:spPr>
      </p:pic>
      <p:pic>
        <p:nvPicPr>
          <p:cNvPr id="10" name="Picture 9" descr="re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3505200"/>
            <a:ext cx="375332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28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838200"/>
            <a:ext cx="449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Students engage in authentic learning experiences exploring our unique coastal environment.</a:t>
            </a:r>
            <a:endParaRPr lang="en-US" sz="2600" dirty="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IMG_37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609600"/>
            <a:ext cx="2336800" cy="3505200"/>
          </a:xfrm>
          <a:prstGeom prst="rect">
            <a:avLst/>
          </a:prstGeom>
        </p:spPr>
      </p:pic>
      <p:pic>
        <p:nvPicPr>
          <p:cNvPr id="3" name="Picture 2" descr="lobsterstud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4419600"/>
            <a:ext cx="3048000" cy="2286000"/>
          </a:xfrm>
          <a:prstGeom prst="rect">
            <a:avLst/>
          </a:prstGeom>
        </p:spPr>
      </p:pic>
      <p:pic>
        <p:nvPicPr>
          <p:cNvPr id="5" name="Picture 4" descr="cl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2895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135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01000" y="18288"/>
            <a:ext cx="6858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G_38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762000"/>
            <a:ext cx="3581400" cy="268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8382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Students benefit from fine arts instruction and extracurricular opportunities.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 descr="IMG_04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3657600"/>
            <a:ext cx="3556000" cy="2667000"/>
          </a:xfrm>
          <a:prstGeom prst="rect">
            <a:avLst/>
          </a:prstGeom>
        </p:spPr>
      </p:pic>
      <p:pic>
        <p:nvPicPr>
          <p:cNvPr id="8" name="Picture 7" descr="IMG_04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35814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52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6096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4343400"/>
            <a:ext cx="2971800" cy="2228850"/>
          </a:xfrm>
          <a:prstGeom prst="rect">
            <a:avLst/>
          </a:prstGeom>
        </p:spPr>
      </p:pic>
      <p:pic>
        <p:nvPicPr>
          <p:cNvPr id="7" name="Picture 6" descr="mus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000" y="2286000"/>
            <a:ext cx="2286000" cy="2286000"/>
          </a:xfrm>
          <a:prstGeom prst="rect">
            <a:avLst/>
          </a:prstGeom>
        </p:spPr>
      </p:pic>
      <p:pic>
        <p:nvPicPr>
          <p:cNvPr id="8" name="Picture 7" descr="music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457201"/>
            <a:ext cx="2743200" cy="3657600"/>
          </a:xfrm>
          <a:prstGeom prst="rect">
            <a:avLst/>
          </a:prstGeom>
        </p:spPr>
      </p:pic>
      <p:pic>
        <p:nvPicPr>
          <p:cNvPr id="9" name="Picture 8" descr="IMG_16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5740400" y="1041400"/>
            <a:ext cx="3454400" cy="2590800"/>
          </a:xfrm>
          <a:prstGeom prst="rect">
            <a:avLst/>
          </a:prstGeom>
        </p:spPr>
      </p:pic>
      <p:pic>
        <p:nvPicPr>
          <p:cNvPr id="10" name="Picture 9" descr="IMG_165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7400" y="43434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84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Budget presentation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Please come to town meeting to vote.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Upcoming meetings:</a:t>
            </a:r>
          </a:p>
          <a:p>
            <a:pPr lvl="1" eaLnBrk="1" hangingPunct="1">
              <a:lnSpc>
                <a:spcPct val="90000"/>
              </a:lnSpc>
            </a:pP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Elections – June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  <a:endParaRPr lang="en-US" sz="3600" dirty="0"/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Town Meeting – June 18</a:t>
            </a:r>
            <a:r>
              <a:rPr lang="en-US" sz="3600" baseline="30000" dirty="0" smtClean="0"/>
              <a:t>th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18288"/>
            <a:ext cx="6858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2BB5965-7001-4376-A2C5-7BECE7BFDA5B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MG_361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762000"/>
            <a:ext cx="3352800" cy="2514600"/>
          </a:xfrm>
          <a:prstGeom prst="rect">
            <a:avLst/>
          </a:prstGeom>
        </p:spPr>
      </p:pic>
      <p:pic>
        <p:nvPicPr>
          <p:cNvPr id="6" name="Picture 5" descr="IMG_36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3581400"/>
            <a:ext cx="3352800" cy="2514600"/>
          </a:xfrm>
          <a:prstGeom prst="rect">
            <a:avLst/>
          </a:prstGeom>
        </p:spPr>
      </p:pic>
      <p:pic>
        <p:nvPicPr>
          <p:cNvPr id="7" name="Picture 6" descr="lob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762000"/>
            <a:ext cx="3251200" cy="2438400"/>
          </a:xfrm>
          <a:prstGeom prst="rect">
            <a:avLst/>
          </a:prstGeom>
        </p:spPr>
      </p:pic>
      <p:pic>
        <p:nvPicPr>
          <p:cNvPr id="8" name="Picture 7" descr="clammi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35814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17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3048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School activities provide our students opportunities to foster and develop relationships throughout </a:t>
            </a:r>
            <a:r>
              <a:rPr lang="en-US" sz="2800" smtClean="0">
                <a:latin typeface="Arial"/>
                <a:cs typeface="Arial"/>
              </a:rPr>
              <a:t>the school, 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mtClean="0">
                <a:latin typeface="Arial"/>
                <a:cs typeface="Arial"/>
              </a:rPr>
              <a:t>einforcing </a:t>
            </a:r>
            <a:r>
              <a:rPr lang="en-US" sz="2800" dirty="0" smtClean="0">
                <a:latin typeface="Arial"/>
                <a:cs typeface="Arial"/>
              </a:rPr>
              <a:t>our positive school community.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Picture 6" descr="IMG_30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000" y="4191000"/>
            <a:ext cx="26416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1066800"/>
            <a:ext cx="3454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600" y="4191000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77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609600" cy="329184"/>
          </a:xfrm>
        </p:spPr>
        <p:txBody>
          <a:bodyPr/>
          <a:lstStyle/>
          <a:p>
            <a:pPr>
              <a:defRPr/>
            </a:pPr>
            <a:fld id="{73368A8E-8524-485C-AFA9-1E6B57674A3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3657600"/>
            <a:ext cx="3860800" cy="2895600"/>
          </a:xfrm>
          <a:prstGeom prst="rect">
            <a:avLst/>
          </a:prstGeom>
        </p:spPr>
      </p:pic>
      <p:pic>
        <p:nvPicPr>
          <p:cNvPr id="6" name="Picture 5" descr="IMG_14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685800"/>
            <a:ext cx="3810000" cy="2857500"/>
          </a:xfrm>
          <a:prstGeom prst="rect">
            <a:avLst/>
          </a:prstGeom>
        </p:spPr>
      </p:pic>
      <p:pic>
        <p:nvPicPr>
          <p:cNvPr id="7" name="Picture 6" descr="IMG_13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609600"/>
            <a:ext cx="3886200" cy="2914650"/>
          </a:xfrm>
          <a:prstGeom prst="rect">
            <a:avLst/>
          </a:prstGeom>
        </p:spPr>
      </p:pic>
      <p:pic>
        <p:nvPicPr>
          <p:cNvPr id="8" name="Picture 7" descr="IMG_09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600" y="36576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71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Recommended Expenses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200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3600" dirty="0" smtClean="0"/>
          </a:p>
          <a:p>
            <a:pPr algn="ctr" eaLnBrk="1" hangingPunct="1">
              <a:buFontTx/>
              <a:buNone/>
            </a:pPr>
            <a:r>
              <a:rPr lang="en-US" sz="3600" dirty="0" smtClean="0"/>
              <a:t>2016-2017      $2,382,506</a:t>
            </a:r>
          </a:p>
          <a:p>
            <a:pPr algn="ctr" eaLnBrk="1" hangingPunct="1">
              <a:buFontTx/>
              <a:buNone/>
            </a:pPr>
            <a:r>
              <a:rPr lang="en-US" sz="3600" dirty="0" smtClean="0"/>
              <a:t>2015-2016      $2,203,033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Increase of $179,473</a:t>
            </a:r>
            <a:endParaRPr lang="en-US" sz="3200" dirty="0" smtClean="0"/>
          </a:p>
          <a:p>
            <a:pPr lvl="1" eaLnBrk="1" hangingPunct="1">
              <a:buFontTx/>
              <a:buNone/>
            </a:pPr>
            <a:endParaRPr lang="en-US" sz="3600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18288"/>
            <a:ext cx="5334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B033F57-C293-4582-B7A9-7E99D3391AF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Increases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					$  72,759</a:t>
            </a:r>
          </a:p>
          <a:p>
            <a:endParaRPr lang="en-US" dirty="0" smtClean="0"/>
          </a:p>
          <a:p>
            <a:r>
              <a:rPr lang="en-US" dirty="0" smtClean="0"/>
              <a:t>Special Ed ODP				$  79,740</a:t>
            </a:r>
          </a:p>
          <a:p>
            <a:endParaRPr lang="en-US" dirty="0" smtClean="0"/>
          </a:p>
          <a:p>
            <a:r>
              <a:rPr lang="en-US" dirty="0" smtClean="0"/>
              <a:t>Special Ed Transportation		$  20,000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Total	</a:t>
            </a:r>
            <a:r>
              <a:rPr lang="en-US" sz="2000" dirty="0" smtClean="0"/>
              <a:t>					</a:t>
            </a:r>
            <a:r>
              <a:rPr lang="en-US" smtClean="0"/>
              <a:t>$172,499</a:t>
            </a:r>
            <a:endParaRPr lang="en-US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69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&amp; Benefit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6235-2D57-4608-A797-BB3AAA38D3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7842112"/>
              </p:ext>
            </p:extLst>
          </p:nvPr>
        </p:nvGraphicFramePr>
        <p:xfrm>
          <a:off x="2932113" y="1600200"/>
          <a:ext cx="3279775" cy="4876800"/>
        </p:xfrm>
        <a:graphic>
          <a:graphicData uri="http://schemas.openxmlformats.org/presentationml/2006/ole">
            <p:oleObj spid="_x0000_s1030" name="Worksheet" r:id="rId3" imgW="3971896" imgH="590560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703"/>
            <a:ext cx="68707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Anticipated Revenues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7848600" cy="4038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 smtClean="0"/>
          </a:p>
          <a:p>
            <a:r>
              <a:rPr lang="en-US" sz="2900" dirty="0" smtClean="0"/>
              <a:t>Tuition					$  25,000</a:t>
            </a:r>
          </a:p>
          <a:p>
            <a:r>
              <a:rPr lang="en-US" sz="2900" dirty="0" smtClean="0"/>
              <a:t>State Subsidy:     			$  73,826</a:t>
            </a:r>
          </a:p>
          <a:p>
            <a:endParaRPr lang="en-US" sz="2900" dirty="0" smtClean="0"/>
          </a:p>
          <a:p>
            <a:r>
              <a:rPr lang="en-US" sz="2900" dirty="0" smtClean="0"/>
              <a:t>15-16  Anticipated Balance		$  75,000</a:t>
            </a:r>
          </a:p>
          <a:p>
            <a:r>
              <a:rPr lang="en-US" sz="2900" dirty="0" smtClean="0"/>
              <a:t>14-15 Excess Carryforward	$  57,000</a:t>
            </a:r>
          </a:p>
          <a:p>
            <a:endParaRPr lang="en-US" sz="2900" u="sng" dirty="0"/>
          </a:p>
          <a:p>
            <a:r>
              <a:rPr lang="en-US" sz="2900" dirty="0" smtClean="0"/>
              <a:t>Total:					$ 230,826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8288"/>
            <a:ext cx="609600" cy="329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A9C2A9D-0481-468E-B4A7-EFD1B06A2F63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9591</TotalTime>
  <Words>999</Words>
  <Application>Microsoft Office PowerPoint</Application>
  <PresentationFormat>On-screen Show (4:3)</PresentationFormat>
  <Paragraphs>580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Worksheet</vt:lpstr>
      <vt:lpstr>Georgetown School Committee</vt:lpstr>
      <vt:lpstr>Slide 2</vt:lpstr>
      <vt:lpstr>Slide 3</vt:lpstr>
      <vt:lpstr>Slide 4</vt:lpstr>
      <vt:lpstr>Slide 5</vt:lpstr>
      <vt:lpstr>Recommended Expenses</vt:lpstr>
      <vt:lpstr>Significant Increases Include</vt:lpstr>
      <vt:lpstr>Salary &amp; Benefit Changes</vt:lpstr>
      <vt:lpstr>Anticipated Revenues</vt:lpstr>
      <vt:lpstr>Federal Funds </vt:lpstr>
      <vt:lpstr>Town Assessment</vt:lpstr>
      <vt:lpstr>Slide 12</vt:lpstr>
      <vt:lpstr>Georgetown Central School Enrollment FY 2015 – FY 2016</vt:lpstr>
      <vt:lpstr>Slide 14</vt:lpstr>
      <vt:lpstr>Budgeted Tuition</vt:lpstr>
      <vt:lpstr>Tuition Cost by School</vt:lpstr>
      <vt:lpstr>Staffing</vt:lpstr>
      <vt:lpstr>Support Staff</vt:lpstr>
      <vt:lpstr>Slide 19</vt:lpstr>
      <vt:lpstr>Slide 20</vt:lpstr>
      <vt:lpstr>Slide 21</vt:lpstr>
      <vt:lpstr>Budget presentation</vt:lpstr>
    </vt:vector>
  </TitlesOfParts>
  <Company>augustaschools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</dc:creator>
  <cp:lastModifiedBy>Bob</cp:lastModifiedBy>
  <cp:revision>316</cp:revision>
  <cp:lastPrinted>2016-05-09T14:52:31Z</cp:lastPrinted>
  <dcterms:created xsi:type="dcterms:W3CDTF">2015-05-18T13:47:51Z</dcterms:created>
  <dcterms:modified xsi:type="dcterms:W3CDTF">2016-05-13T16:56:44Z</dcterms:modified>
</cp:coreProperties>
</file>